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79" r:id="rId3"/>
    <p:sldId id="318" r:id="rId4"/>
    <p:sldId id="319" r:id="rId5"/>
    <p:sldId id="260" r:id="rId6"/>
    <p:sldId id="261" r:id="rId7"/>
    <p:sldId id="262"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126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25612-1F6D-42B4-A2F4-8EF970EE7EB6}" type="datetimeFigureOut">
              <a:rPr lang="en-US" smtClean="0"/>
              <a:pPr/>
              <a:t>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17C11-4F7D-4A78-BD37-5EBD93263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2274376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extLst>
      <p:ext uri="{BB962C8B-B14F-4D97-AF65-F5344CB8AC3E}">
        <p14:creationId xmlns:p14="http://schemas.microsoft.com/office/powerpoint/2010/main" val="158796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953688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483265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914686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1535319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2FAFE7-0F51-4E12-9C34-C03C271DD57F}"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182518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2FAFE7-0F51-4E12-9C34-C03C271DD57F}"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455206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FAFE7-0F51-4E12-9C34-C03C271DD57F}"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01049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329098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2FAFE7-0F51-4E12-9C34-C03C271DD57F}"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117469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2362409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2FAFE7-0F51-4E12-9C34-C03C271DD57F}"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4B0F13-5EBC-4480-B953-33D6F26966D6}" type="slidenum">
              <a:rPr lang="en-US" smtClean="0"/>
              <a:pPr/>
              <a:t>‹#›</a:t>
            </a:fld>
            <a:endParaRPr lang="en-US"/>
          </a:p>
        </p:txBody>
      </p:sp>
    </p:spTree>
    <p:extLst>
      <p:ext uri="{BB962C8B-B14F-4D97-AF65-F5344CB8AC3E}">
        <p14:creationId xmlns:p14="http://schemas.microsoft.com/office/powerpoint/2010/main" val="3063606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C2C84B-E149-4EEB-A458-06952A338966}" type="datetimeFigureOut">
              <a:rPr lang="en-US" smtClean="0"/>
              <a:pPr/>
              <a:t>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C2C84B-E149-4EEB-A458-06952A338966}" type="datetimeFigureOut">
              <a:rPr lang="en-US" smtClean="0"/>
              <a:pPr/>
              <a:t>1/17/2020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C2C84B-E149-4EEB-A458-06952A338966}" type="datetimeFigureOut">
              <a:rPr lang="en-US" smtClean="0"/>
              <a:pPr/>
              <a:t>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C2C84B-E149-4EEB-A458-06952A338966}" type="datetimeFigureOut">
              <a:rPr lang="en-US" smtClean="0"/>
              <a:pPr/>
              <a:t>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C2C84B-E149-4EEB-A458-06952A338966}" type="datetimeFigureOut">
              <a:rPr lang="en-US" smtClean="0"/>
              <a:pPr/>
              <a:t>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FC42B-58F3-4440-990D-9305636B8B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C2C84B-E149-4EEB-A458-06952A338966}"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FC42B-58F3-4440-990D-9305636B8B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2FAFE7-0F51-4E12-9C34-C03C271DD57F}" type="datetimeFigureOut">
              <a:rPr lang="en-US" smtClean="0"/>
              <a:pPr/>
              <a:t>1/17/2020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B0F13-5EBC-4480-B953-33D6F26966D6}" type="slidenum">
              <a:rPr lang="en-US" smtClean="0"/>
              <a:pPr/>
              <a:t>‹#›</a:t>
            </a:fld>
            <a:endParaRPr lang="en-US"/>
          </a:p>
        </p:txBody>
      </p:sp>
    </p:spTree>
    <p:extLst>
      <p:ext uri="{BB962C8B-B14F-4D97-AF65-F5344CB8AC3E}">
        <p14:creationId xmlns:p14="http://schemas.microsoft.com/office/powerpoint/2010/main" val="10787252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9941" y="0"/>
            <a:ext cx="7212853"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919941" cy="6858000"/>
          </a:xfrm>
          <a:prstGeom prst="rect">
            <a:avLst/>
          </a:prstGeom>
          <a:noFill/>
          <a:ln w="9525">
            <a:noFill/>
            <a:miter lim="800000"/>
            <a:headEnd/>
            <a:tailEnd/>
          </a:ln>
        </p:spPr>
      </p:pic>
      <p:sp>
        <p:nvSpPr>
          <p:cNvPr id="8" name="TextBox 7"/>
          <p:cNvSpPr txBox="1"/>
          <p:nvPr/>
        </p:nvSpPr>
        <p:spPr>
          <a:xfrm>
            <a:off x="2200087" y="2057322"/>
            <a:ext cx="6674971" cy="595319"/>
          </a:xfrm>
          <a:prstGeom prst="rect">
            <a:avLst/>
          </a:prstGeom>
          <a:noFill/>
        </p:spPr>
        <p:txBody>
          <a:bodyPr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9" name="Rectangle 3"/>
          <p:cNvSpPr txBox="1">
            <a:spLocks/>
          </p:cNvSpPr>
          <p:nvPr/>
        </p:nvSpPr>
        <p:spPr bwMode="auto">
          <a:xfrm>
            <a:off x="2489573" y="2673948"/>
            <a:ext cx="6096000" cy="275527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92500" lnSpcReduction="1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 Detailed Approach to Building a Consistently Secure Acquisition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Course Architects: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3" name="Picture 2">
            <a:extLst>
              <a:ext uri="{FF2B5EF4-FFF2-40B4-BE49-F238E27FC236}">
                <a16:creationId xmlns:a16="http://schemas.microsoft.com/office/drawing/2014/main" id="{B0D60429-6344-4AF1-88D1-404E9829F0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57400" y="6238684"/>
            <a:ext cx="2212765" cy="425144"/>
          </a:xfrm>
          <a:prstGeom prst="rect">
            <a:avLst/>
          </a:prstGeom>
        </p:spPr>
      </p:pic>
    </p:spTree>
  </p:cSld>
  <p:clrMapOvr>
    <a:masterClrMapping/>
  </p:clrMapOvr>
  <p:transition>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2" name="Content Placeholder 2">
            <a:extLst>
              <a:ext uri="{FF2B5EF4-FFF2-40B4-BE49-F238E27FC236}">
                <a16:creationId xmlns:a16="http://schemas.microsoft.com/office/drawing/2014/main" id="{41ED6BC8-D2B8-4BB8-8EAC-C94DCC9AB912}"/>
              </a:ext>
            </a:extLst>
          </p:cNvPr>
          <p:cNvSpPr>
            <a:spLocks noGrp="1"/>
          </p:cNvSpPr>
          <p:nvPr>
            <p:ph idx="1"/>
          </p:nvPr>
        </p:nvSpPr>
        <p:spPr>
          <a:xfrm>
            <a:off x="1524001" y="654816"/>
            <a:ext cx="7561727" cy="5257800"/>
          </a:xfrm>
        </p:spPr>
        <p:txBody>
          <a:bodyPr>
            <a:normAutofit lnSpcReduction="10000"/>
          </a:bodyPr>
          <a:lstStyle/>
          <a:p>
            <a:pPr marL="0" lvl="0" indent="0"/>
            <a:r>
              <a:rPr lang="en-US" sz="1400" dirty="0">
                <a:solidFill>
                  <a:schemeClr val="bg1"/>
                </a:solidFill>
                <a:latin typeface="Times New Roman"/>
                <a:ea typeface="Times New Roman"/>
              </a:rPr>
              <a:t>Copyright 2019 University of Detroit Mercy</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has been approved for public release and unlimited distribution except as restricted below.</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NO WARRANTY. THIS UNIVERSITY OF DETROIT MERCY AND SOFTWARE ENGINEERING INSTITUTE MATERIAL IS FURNISHED ON AN “AS-IS” BASIS. UNIVERSITY OF DETROIT MERCY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Any reproduction of this material or portions thereof marked with this legend must also reproduce the disclaimers contained on this slide.</a:t>
            </a:r>
            <a:br>
              <a:rPr lang="en-US" sz="1400" dirty="0">
                <a:solidFill>
                  <a:schemeClr val="bg1"/>
                </a:solidFill>
                <a:latin typeface="Times New Roman"/>
                <a:ea typeface="Times New Roman"/>
              </a:rPr>
            </a:br>
            <a:br>
              <a:rPr lang="en-US" sz="1400" dirty="0">
                <a:solidFill>
                  <a:schemeClr val="bg1"/>
                </a:solidFill>
                <a:latin typeface="Times New Roman"/>
                <a:ea typeface="Times New Roman"/>
              </a:rPr>
            </a:br>
            <a:r>
              <a:rPr lang="en-US" sz="1400" dirty="0">
                <a:solidFill>
                  <a:schemeClr val="bg1"/>
                </a:solidFill>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br>
              <a:rPr lang="en-US" sz="1200" dirty="0">
                <a:solidFill>
                  <a:schemeClr val="bg1"/>
                </a:solidFill>
                <a:latin typeface="Times New Roman"/>
                <a:ea typeface="Times New Roman"/>
              </a:rPr>
            </a:br>
            <a:endParaRPr lang="en-US" sz="1200" dirty="0">
              <a:solidFill>
                <a:schemeClr val="bg1"/>
              </a:solidFill>
              <a:ea typeface="ＭＳ Ｐゴシック" pitchFamily="-107" charset="-128"/>
            </a:endParaRPr>
          </a:p>
        </p:txBody>
      </p:sp>
      <p:pic>
        <p:nvPicPr>
          <p:cNvPr id="13" name="Picture 12">
            <a:extLst>
              <a:ext uri="{FF2B5EF4-FFF2-40B4-BE49-F238E27FC236}">
                <a16:creationId xmlns:a16="http://schemas.microsoft.com/office/drawing/2014/main" id="{545C3E99-22FD-4667-B412-A5F88ADF9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6203184"/>
            <a:ext cx="2212765" cy="425144"/>
          </a:xfrm>
          <a:prstGeom prst="rect">
            <a:avLst/>
          </a:prstGeom>
        </p:spPr>
      </p:pic>
    </p:spTree>
    <p:extLst>
      <p:ext uri="{BB962C8B-B14F-4D97-AF65-F5344CB8AC3E}">
        <p14:creationId xmlns:p14="http://schemas.microsoft.com/office/powerpoint/2010/main" val="2435678701"/>
      </p:ext>
    </p:extLst>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1" y="0"/>
            <a:ext cx="7619999"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marL="0" marR="0" lvl="0" indent="0" algn="ctr" defTabSz="1018824"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19460" name="Picture 6" descr="Phoenix Portrait Blue.jpg"/>
          <p:cNvPicPr>
            <a:picLocks/>
          </p:cNvPicPr>
          <p:nvPr/>
        </p:nvPicPr>
        <p:blipFill>
          <a:blip r:embed="rId3" cstate="print"/>
          <a:srcRect r="79967"/>
          <a:stretch>
            <a:fillRect/>
          </a:stretch>
        </p:blipFill>
        <p:spPr bwMode="auto">
          <a:xfrm>
            <a:off x="0" y="0"/>
            <a:ext cx="1524001" cy="6858000"/>
          </a:xfrm>
          <a:prstGeom prst="rect">
            <a:avLst/>
          </a:prstGeom>
          <a:noFill/>
          <a:ln w="9525">
            <a:noFill/>
            <a:miter lim="800000"/>
            <a:headEnd/>
            <a:tailEnd/>
          </a:ln>
        </p:spPr>
      </p:pic>
      <p:sp>
        <p:nvSpPr>
          <p:cNvPr id="19462" name="Text Box 6"/>
          <p:cNvSpPr txBox="1">
            <a:spLocks noChangeArrowheads="1"/>
          </p:cNvSpPr>
          <p:nvPr/>
        </p:nvSpPr>
        <p:spPr bwMode="auto">
          <a:xfrm>
            <a:off x="2151530" y="1609508"/>
            <a:ext cx="6364941" cy="369332"/>
          </a:xfrm>
          <a:prstGeom prst="rect">
            <a:avLst/>
          </a:prstGeom>
          <a:noFill/>
          <a:ln w="9525">
            <a:noFill/>
            <a:miter lim="800000"/>
            <a:headEnd/>
            <a:tailEnd/>
          </a:ln>
          <a:effec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p:txBody>
      </p:sp>
      <p:pic>
        <p:nvPicPr>
          <p:cNvPr id="7" name="Picture 6" descr="ccsis logo (Rectangular).jpg"/>
          <p:cNvPicPr>
            <a:picLocks noChangeAspect="1"/>
          </p:cNvPicPr>
          <p:nvPr/>
        </p:nvPicPr>
        <p:blipFill>
          <a:blip r:embed="rId4" cstate="print"/>
          <a:stretch>
            <a:fillRect/>
          </a:stretch>
        </p:blipFill>
        <p:spPr>
          <a:xfrm>
            <a:off x="6813177" y="6181508"/>
            <a:ext cx="2050284" cy="442013"/>
          </a:xfrm>
          <a:prstGeom prst="rect">
            <a:avLst/>
          </a:prstGeom>
        </p:spPr>
      </p:pic>
      <p:sp>
        <p:nvSpPr>
          <p:cNvPr id="10" name="TextBox 9">
            <a:extLst>
              <a:ext uri="{FF2B5EF4-FFF2-40B4-BE49-F238E27FC236}">
                <a16:creationId xmlns:a16="http://schemas.microsoft.com/office/drawing/2014/main" id="{08741645-20D9-4DFD-801B-E7DC03D7E303}"/>
              </a:ext>
            </a:extLst>
          </p:cNvPr>
          <p:cNvSpPr txBox="1"/>
          <p:nvPr/>
        </p:nvSpPr>
        <p:spPr>
          <a:xfrm>
            <a:off x="1524001" y="986694"/>
            <a:ext cx="7619999" cy="595319"/>
          </a:xfrm>
          <a:prstGeom prst="rect">
            <a:avLst/>
          </a:prstGeom>
          <a:noFill/>
        </p:spPr>
        <p:txBody>
          <a:bodyPr wrap="square" lIns="101882" tIns="50941" rIns="101882" bIns="50941">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092700" algn="r"/>
                <a:tab pos="6051550" algn="r"/>
              </a:tabLst>
              <a:defRPr/>
            </a:pPr>
            <a:r>
              <a:rPr kumimoji="0" lang="en-US" sz="32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Secure Acquisition </a:t>
            </a:r>
          </a:p>
        </p:txBody>
      </p:sp>
      <p:sp>
        <p:nvSpPr>
          <p:cNvPr id="11" name="Rectangle 3">
            <a:extLst>
              <a:ext uri="{FF2B5EF4-FFF2-40B4-BE49-F238E27FC236}">
                <a16:creationId xmlns:a16="http://schemas.microsoft.com/office/drawing/2014/main" id="{0F53CE62-3171-4E12-8F3B-44D192BE173F}"/>
              </a:ext>
            </a:extLst>
          </p:cNvPr>
          <p:cNvSpPr txBox="1">
            <a:spLocks/>
          </p:cNvSpPr>
          <p:nvPr/>
        </p:nvSpPr>
        <p:spPr bwMode="auto">
          <a:xfrm>
            <a:off x="1524001" y="1553935"/>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rmAutofit fontScale="85000" lnSpcReduction="20000"/>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Ensuring the Acquisition of Secure Software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33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lvl="0" indent="-381000" algn="ctr">
              <a:spcBef>
                <a:spcPct val="20000"/>
              </a:spcBef>
              <a:defRPr/>
            </a:pPr>
            <a:r>
              <a:rPr kumimoji="0" lang="en-US" sz="3300" b="1" i="0" u="none" strike="noStrike" kern="1200" cap="none" spc="0" normalizeH="0" baseline="0" noProof="0" dirty="0">
                <a:ln>
                  <a:noFill/>
                </a:ln>
                <a:solidFill>
                  <a:srgbClr val="4F81BD"/>
                </a:solidFill>
                <a:effectLst/>
                <a:uLnTx/>
                <a:uFillTx/>
                <a:latin typeface="Arial" pitchFamily="34" charset="0"/>
                <a:ea typeface="+mn-ea"/>
                <a:cs typeface="Arial" pitchFamily="34" charset="0"/>
              </a:rPr>
              <a:t>Unit </a:t>
            </a:r>
            <a:r>
              <a:rPr lang="en-US" sz="3300" b="1" dirty="0">
                <a:solidFill>
                  <a:srgbClr val="4F81BD"/>
                </a:solidFill>
                <a:latin typeface="Arial" pitchFamily="34" charset="0"/>
                <a:cs typeface="Arial" pitchFamily="34" charset="0"/>
              </a:rPr>
              <a:t>The Secure Software Project/Contract Management Process</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8" name="Rectangle 3">
            <a:extLst>
              <a:ext uri="{FF2B5EF4-FFF2-40B4-BE49-F238E27FC236}">
                <a16:creationId xmlns:a16="http://schemas.microsoft.com/office/drawing/2014/main" id="{37B6B669-17FF-43DA-9FED-98989281EC75}"/>
              </a:ext>
            </a:extLst>
          </p:cNvPr>
          <p:cNvSpPr txBox="1">
            <a:spLocks/>
          </p:cNvSpPr>
          <p:nvPr/>
        </p:nvSpPr>
        <p:spPr bwMode="auto">
          <a:xfrm>
            <a:off x="1524001" y="3505200"/>
            <a:ext cx="7619999" cy="1663396"/>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Dan Shoemaker,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Anne Kohnke,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University of Detroit Mercy</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Nancy R. Mead, Ph.D.</a:t>
            </a: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Software Engineering Institute</a:t>
            </a:r>
          </a:p>
          <a:p>
            <a:pPr marL="381000" marR="0" lvl="0" indent="-381000" algn="ctr"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a:p>
            <a:pPr marL="381000" marR="0" lvl="0" indent="-381000" algn="ct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itchFamily="34" charset="0"/>
                <a:ea typeface="+mn-ea"/>
                <a:cs typeface="Arial" pitchFamily="34" charset="0"/>
              </a:rPr>
              <a:t>December 2019</a:t>
            </a:r>
            <a:endParaRPr kumimoji="0" lang="en-US" sz="3200" b="0"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45210567-DAB1-4600-97EC-39280B8F98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5978" y="6271579"/>
            <a:ext cx="1831765" cy="351942"/>
          </a:xfrm>
          <a:prstGeom prst="rect">
            <a:avLst/>
          </a:prstGeom>
        </p:spPr>
      </p:pic>
    </p:spTree>
    <p:extLst>
      <p:ext uri="{BB962C8B-B14F-4D97-AF65-F5344CB8AC3E}">
        <p14:creationId xmlns:p14="http://schemas.microsoft.com/office/powerpoint/2010/main" val="1638905301"/>
      </p:ext>
    </p:extLst>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Project/Contract Management</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00200" y="1219200"/>
            <a:ext cx="75438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742950" lvl="1" indent="-285750">
              <a:buFont typeface="Arial" panose="020B0604020202020204" pitchFamily="34" charset="0"/>
              <a:buChar char="•"/>
            </a:pPr>
            <a:r>
              <a:rPr lang="en-US" sz="2200" dirty="0"/>
              <a:t>Develop separate plan for overseeing software assurance reviews </a:t>
            </a:r>
          </a:p>
          <a:p>
            <a:pPr marL="800100" lvl="1" indent="-342900">
              <a:buFont typeface="Arial" panose="020B0604020202020204" pitchFamily="34" charset="0"/>
              <a:buChar char="•"/>
            </a:pPr>
            <a:r>
              <a:rPr lang="en-US" sz="2200" dirty="0"/>
              <a:t>Develop separate plan for overseeing software assurance-related audits</a:t>
            </a:r>
          </a:p>
          <a:p>
            <a:pPr marL="800100" lvl="1" indent="-342900">
              <a:buFont typeface="Arial" panose="020B0604020202020204" pitchFamily="34" charset="0"/>
              <a:buChar char="•"/>
            </a:pPr>
            <a:r>
              <a:rPr lang="en-US" sz="2200" dirty="0"/>
              <a:t>Include oversight of any sub-contract management activities</a:t>
            </a:r>
          </a:p>
          <a:p>
            <a:pPr marL="800100" lvl="1" indent="-342900">
              <a:buFont typeface="Arial" panose="020B0604020202020204" pitchFamily="34" charset="0"/>
              <a:buChar char="•"/>
            </a:pPr>
            <a:r>
              <a:rPr lang="en-US" sz="2200" dirty="0"/>
              <a:t>Ensure that competent software assurance professional(s) </a:t>
            </a:r>
          </a:p>
          <a:p>
            <a:pPr marL="1257300" lvl="2" indent="-342900">
              <a:buFont typeface="Arial" panose="020B0604020202020204" pitchFamily="34" charset="0"/>
              <a:buChar char="•"/>
            </a:pPr>
            <a:r>
              <a:rPr lang="en-US" sz="2200" dirty="0">
                <a:solidFill>
                  <a:srgbClr val="FFC000"/>
                </a:solidFill>
              </a:rPr>
              <a:t>Oversee the supplier’s delivery of software assurance </a:t>
            </a:r>
          </a:p>
          <a:p>
            <a:pPr marL="1257300" lvl="2" indent="-342900">
              <a:buFont typeface="Arial" panose="020B0604020202020204" pitchFamily="34" charset="0"/>
              <a:buChar char="•"/>
            </a:pPr>
            <a:r>
              <a:rPr lang="en-US" sz="2200" dirty="0">
                <a:solidFill>
                  <a:srgbClr val="FFC000"/>
                </a:solidFill>
              </a:rPr>
              <a:t>Oversee the supplier’s software assurance requirements delivery </a:t>
            </a:r>
          </a:p>
          <a:p>
            <a:pPr marL="1257300" lvl="2" indent="-342900">
              <a:buFont typeface="Arial" panose="020B0604020202020204" pitchFamily="34" charset="0"/>
              <a:buChar char="•"/>
            </a:pPr>
            <a:r>
              <a:rPr lang="en-US" sz="2200" dirty="0">
                <a:solidFill>
                  <a:srgbClr val="FFC000"/>
                </a:solidFill>
              </a:rPr>
              <a:t>Oversee the competence of software professionals on the contract</a:t>
            </a:r>
            <a:endParaRPr lang="en-US" sz="2200" dirty="0"/>
          </a:p>
          <a:p>
            <a:pPr marL="800100" lvl="1" indent="-342900">
              <a:buFont typeface="Arial" panose="020B0604020202020204" pitchFamily="34" charset="0"/>
              <a:buChar char="•"/>
            </a:pPr>
            <a:r>
              <a:rPr lang="en-US" sz="2200" dirty="0"/>
              <a:t>Define how frequently the supplier will provide assurance statements </a:t>
            </a:r>
          </a:p>
        </p:txBody>
      </p:sp>
    </p:spTree>
  </p:cSld>
  <p:clrMapOvr>
    <a:masterClrMapping/>
  </p:clrMapOvr>
  <p:transition>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Project/Contract Management</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76400" y="1295400"/>
            <a:ext cx="73152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742950" lvl="1" indent="-285750">
              <a:buFont typeface="Arial" panose="020B0604020202020204" pitchFamily="34" charset="0"/>
              <a:buChar char="•"/>
            </a:pPr>
            <a:r>
              <a:rPr lang="en-US" sz="2200" dirty="0">
                <a:solidFill>
                  <a:srgbClr val="FFC000"/>
                </a:solidFill>
              </a:rPr>
              <a:t>Define how performance will  be evaluated if a SLA is used</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role software assurance plays in software certification </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how the system’s architecture will  be managed </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what will be reviewed from a SwA perspective</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how often software risk management plan is updated </a:t>
            </a:r>
          </a:p>
        </p:txBody>
      </p:sp>
    </p:spTree>
  </p:cSld>
  <p:clrMapOvr>
    <a:masterClrMapping/>
  </p:clrMapOvr>
  <p:transition>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Project/Contract Management</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676400" y="1371600"/>
            <a:ext cx="74676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742950" lvl="1" indent="-285750">
              <a:buFont typeface="Arial" panose="020B0604020202020204" pitchFamily="34" charset="0"/>
              <a:buChar char="•"/>
            </a:pPr>
            <a:r>
              <a:rPr lang="en-US" dirty="0">
                <a:solidFill>
                  <a:srgbClr val="FFC000"/>
                </a:solidFill>
              </a:rPr>
              <a:t> </a:t>
            </a:r>
            <a:r>
              <a:rPr lang="en-US" sz="2200" dirty="0">
                <a:solidFill>
                  <a:srgbClr val="FFC000"/>
                </a:solidFill>
              </a:rPr>
              <a:t>Define how often the SwA risks will be evaluated?</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Provide a mechanism for elevating software assurance issues</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Devise an issues resolution plan/process</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circumstances for conducting SwA intelligence updates </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Define how corrective actions will be monitored</a:t>
            </a:r>
          </a:p>
        </p:txBody>
      </p:sp>
    </p:spTree>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Project/Contract Management</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1828800" y="1387168"/>
            <a:ext cx="7239000"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800100" lvl="1" indent="-342900">
              <a:buFont typeface="Arial" panose="020B0604020202020204" pitchFamily="34" charset="0"/>
              <a:buChar char="•"/>
            </a:pPr>
            <a:r>
              <a:rPr lang="en-US" sz="2200" dirty="0">
                <a:solidFill>
                  <a:srgbClr val="FFC000"/>
                </a:solidFill>
              </a:rPr>
              <a:t>Define how software assurance savings will be measured </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 Define how staff experience level will be monitored</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 Define how key SwA personnel will be identified</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 Define how key SwA personnel will be monitored</a:t>
            </a:r>
          </a:p>
          <a:p>
            <a:pPr marL="800100" lvl="1" indent="-342900">
              <a:buFont typeface="Arial" panose="020B0604020202020204" pitchFamily="34" charset="0"/>
              <a:buChar char="•"/>
            </a:pPr>
            <a:endParaRPr lang="en-US" sz="2200" dirty="0">
              <a:solidFill>
                <a:srgbClr val="FFC000"/>
              </a:solidFill>
            </a:endParaRPr>
          </a:p>
          <a:p>
            <a:pPr marL="800100" lvl="1" indent="-342900">
              <a:buFont typeface="Arial" panose="020B0604020202020204" pitchFamily="34" charset="0"/>
              <a:buChar char="•"/>
            </a:pPr>
            <a:r>
              <a:rPr lang="en-US" sz="2200" dirty="0">
                <a:solidFill>
                  <a:srgbClr val="FFC000"/>
                </a:solidFill>
              </a:rPr>
              <a:t> Define how a SwA training program will be monitored</a:t>
            </a:r>
          </a:p>
        </p:txBody>
      </p:sp>
    </p:spTree>
  </p:cSld>
  <p:clrMapOvr>
    <a:masterClrMapping/>
  </p:clrMapOvr>
  <p:transition>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7"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Acceptance and Installation</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61882" y="1371602"/>
            <a:ext cx="70821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lvl="0" indent="-342900">
              <a:buFont typeface="Arial" panose="020B0604020202020204" pitchFamily="34" charset="0"/>
              <a:buChar char="•"/>
            </a:pPr>
            <a:r>
              <a:rPr lang="en-US" sz="2200" dirty="0">
                <a:solidFill>
                  <a:srgbClr val="FFC000"/>
                </a:solidFill>
              </a:rPr>
              <a:t>Deliver product or service in accordance with agreement criteria</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Perform acceptance based on acceptance strategy  </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Perform acceptance based on criteria defined by the contract </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Do acceptance reviews of deliverable as defined in the contract</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Do acceptance testing of deliverable as defined in the contract </a:t>
            </a:r>
          </a:p>
          <a:p>
            <a:pPr lvl="0">
              <a:buFont typeface="Arial" pitchFamily="34" charset="0"/>
              <a:buChar char="•"/>
            </a:pPr>
            <a:endParaRPr lang="en-US" sz="2000" dirty="0"/>
          </a:p>
        </p:txBody>
      </p:sp>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31148" y="0"/>
            <a:ext cx="7212853" cy="6858000"/>
          </a:xfrm>
          <a:prstGeom prst="rect">
            <a:avLst/>
          </a:prstGeom>
          <a:gradFill flip="none" rotWithShape="1">
            <a:gsLst>
              <a:gs pos="0">
                <a:srgbClr val="0C1069"/>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fontAlgn="auto">
              <a:spcBef>
                <a:spcPts val="0"/>
              </a:spcBef>
              <a:spcAft>
                <a:spcPts val="0"/>
              </a:spcAft>
              <a:defRPr/>
            </a:pPr>
            <a:endParaRPr lang="en-US"/>
          </a:p>
        </p:txBody>
      </p:sp>
      <p:pic>
        <p:nvPicPr>
          <p:cNvPr id="19460" name="Picture 6" descr="Phoenix Portrait Blue.jpg"/>
          <p:cNvPicPr>
            <a:picLocks/>
          </p:cNvPicPr>
          <p:nvPr/>
        </p:nvPicPr>
        <p:blipFill>
          <a:blip r:embed="rId3" cstate="print"/>
          <a:srcRect r="79967"/>
          <a:stretch>
            <a:fillRect/>
          </a:stretch>
        </p:blipFill>
        <p:spPr bwMode="auto">
          <a:xfrm>
            <a:off x="0" y="1083"/>
            <a:ext cx="1919941" cy="6858000"/>
          </a:xfrm>
          <a:prstGeom prst="rect">
            <a:avLst/>
          </a:prstGeom>
          <a:noFill/>
          <a:ln w="9525">
            <a:noFill/>
            <a:miter lim="800000"/>
            <a:headEnd/>
            <a:tailEnd/>
          </a:ln>
        </p:spPr>
      </p:pic>
      <p:sp>
        <p:nvSpPr>
          <p:cNvPr id="8" name="TextBox 7"/>
          <p:cNvSpPr txBox="1"/>
          <p:nvPr/>
        </p:nvSpPr>
        <p:spPr>
          <a:xfrm>
            <a:off x="2241177" y="363682"/>
            <a:ext cx="6674971" cy="595319"/>
          </a:xfrm>
          <a:prstGeom prst="rect">
            <a:avLst/>
          </a:prstGeom>
          <a:noFill/>
        </p:spPr>
        <p:txBody>
          <a:bodyPr lIns="101882" tIns="50941" rIns="101882" bIns="50941">
            <a:spAutoFit/>
          </a:bodyPr>
          <a:lstStyle/>
          <a:p>
            <a:pPr algn="ctr">
              <a:tabLst>
                <a:tab pos="5092700" algn="r"/>
                <a:tab pos="6051550" algn="r"/>
              </a:tabLst>
            </a:pPr>
            <a:r>
              <a:rPr lang="en-US" sz="3200" b="1" dirty="0">
                <a:solidFill>
                  <a:schemeClr val="accent1"/>
                </a:solidFill>
                <a:effectLst>
                  <a:outerShdw blurRad="38100" dist="38100" dir="2700000" algn="tl">
                    <a:srgbClr val="000000">
                      <a:alpha val="43137"/>
                    </a:srgbClr>
                  </a:outerShdw>
                </a:effectLst>
              </a:rPr>
              <a:t>Acceptance and Installation</a:t>
            </a:r>
            <a:endParaRPr lang="en-US" sz="3200" b="1" dirty="0">
              <a:solidFill>
                <a:schemeClr val="accent1"/>
              </a:solidFill>
              <a:effectLst>
                <a:outerShdw blurRad="38100" dist="38100" dir="2700000" algn="tl">
                  <a:srgbClr val="000000">
                    <a:alpha val="43137"/>
                  </a:srgbClr>
                </a:outerShdw>
              </a:effectLst>
              <a:latin typeface="+mj-lt"/>
            </a:endParaRPr>
          </a:p>
        </p:txBody>
      </p:sp>
      <p:sp>
        <p:nvSpPr>
          <p:cNvPr id="19462" name="Text Box 6"/>
          <p:cNvSpPr txBox="1">
            <a:spLocks noChangeArrowheads="1"/>
          </p:cNvSpPr>
          <p:nvPr/>
        </p:nvSpPr>
        <p:spPr bwMode="auto">
          <a:xfrm>
            <a:off x="2151530" y="1610591"/>
            <a:ext cx="6364941" cy="369332"/>
          </a:xfrm>
          <a:prstGeom prst="rect">
            <a:avLst/>
          </a:prstGeom>
          <a:noFill/>
          <a:ln w="9525">
            <a:noFill/>
            <a:miter lim="800000"/>
            <a:headEnd/>
            <a:tailEnd/>
          </a:ln>
          <a:effectLst/>
        </p:spPr>
        <p:txBody>
          <a:bodyPr>
            <a:spAutoFit/>
          </a:bodyPr>
          <a:lstStyle/>
          <a:p>
            <a:r>
              <a:rPr lang="en-US" dirty="0"/>
              <a:t> </a:t>
            </a:r>
            <a:endParaRPr lang="en-US" sz="1800" dirty="0"/>
          </a:p>
        </p:txBody>
      </p:sp>
      <p:pic>
        <p:nvPicPr>
          <p:cNvPr id="7" name="Picture 6" descr="ccsis logo (Rectangular).jpg"/>
          <p:cNvPicPr>
            <a:picLocks noChangeAspect="1"/>
          </p:cNvPicPr>
          <p:nvPr/>
        </p:nvPicPr>
        <p:blipFill>
          <a:blip r:embed="rId4" cstate="print"/>
          <a:stretch>
            <a:fillRect/>
          </a:stretch>
        </p:blipFill>
        <p:spPr>
          <a:xfrm>
            <a:off x="6813177" y="6182591"/>
            <a:ext cx="2050284" cy="442013"/>
          </a:xfrm>
          <a:prstGeom prst="rect">
            <a:avLst/>
          </a:prstGeom>
        </p:spPr>
      </p:pic>
      <p:sp>
        <p:nvSpPr>
          <p:cNvPr id="9" name="Rectangle 3"/>
          <p:cNvSpPr txBox="1">
            <a:spLocks/>
          </p:cNvSpPr>
          <p:nvPr/>
        </p:nvSpPr>
        <p:spPr bwMode="auto">
          <a:xfrm>
            <a:off x="2025439" y="1143000"/>
            <a:ext cx="7082118" cy="4343401"/>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noAutofit/>
          </a:bodyPr>
          <a:lstStyle/>
          <a:p>
            <a:pPr marL="342900" lvl="0" indent="-342900">
              <a:buFont typeface="Arial" panose="020B0604020202020204" pitchFamily="34" charset="0"/>
              <a:buChar char="•"/>
            </a:pPr>
            <a:r>
              <a:rPr lang="en-US" sz="2000" dirty="0">
                <a:solidFill>
                  <a:srgbClr val="FFC000"/>
                </a:solidFill>
              </a:rPr>
              <a:t> </a:t>
            </a:r>
            <a:r>
              <a:rPr lang="en-US" sz="2200" dirty="0">
                <a:solidFill>
                  <a:srgbClr val="FFC000"/>
                </a:solidFill>
              </a:rPr>
              <a:t>Define extent of supplier involvement in acceptance process</a:t>
            </a:r>
          </a:p>
          <a:p>
            <a:pPr marL="800100" lvl="1" indent="-342900">
              <a:buFont typeface="Arial" panose="020B0604020202020204" pitchFamily="34" charset="0"/>
              <a:buChar char="•"/>
            </a:pPr>
            <a:r>
              <a:rPr lang="en-US" sz="2200" dirty="0">
                <a:solidFill>
                  <a:srgbClr val="FFC000"/>
                </a:solidFill>
              </a:rPr>
              <a:t>Prepare test cases, test data, procedures, and environment </a:t>
            </a:r>
          </a:p>
          <a:p>
            <a:pPr marL="800100" lvl="1" indent="-342900">
              <a:buFont typeface="Arial" panose="020B0604020202020204" pitchFamily="34" charset="0"/>
              <a:buChar char="•"/>
            </a:pPr>
            <a:r>
              <a:rPr lang="en-US" sz="2200" dirty="0">
                <a:solidFill>
                  <a:srgbClr val="FFC000"/>
                </a:solidFill>
              </a:rPr>
              <a:t>Confirm that deliverable complies with the contract</a:t>
            </a:r>
          </a:p>
          <a:p>
            <a:pPr marL="800100" lvl="1"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  Accept deliverable from supplier when all conditions satisfied</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 Make payment to supplier for the product or service </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 Transfer responsibility for the product to the acquirer</a:t>
            </a:r>
          </a:p>
          <a:p>
            <a:pPr marL="342900" lvl="0" indent="-342900">
              <a:buFont typeface="Arial" panose="020B0604020202020204" pitchFamily="34" charset="0"/>
              <a:buChar char="•"/>
            </a:pPr>
            <a:endParaRPr lang="en-US" sz="2200" dirty="0">
              <a:solidFill>
                <a:srgbClr val="FFC000"/>
              </a:solidFill>
            </a:endParaRPr>
          </a:p>
          <a:p>
            <a:pPr marL="342900" lvl="0" indent="-342900">
              <a:buFont typeface="Arial" panose="020B0604020202020204" pitchFamily="34" charset="0"/>
              <a:buChar char="•"/>
            </a:pPr>
            <a:r>
              <a:rPr lang="en-US" sz="2200" dirty="0">
                <a:solidFill>
                  <a:srgbClr val="FFC000"/>
                </a:solidFill>
              </a:rPr>
              <a:t> Transfer responsibility for configuration management to acquirer</a:t>
            </a:r>
          </a:p>
        </p:txBody>
      </p:sp>
    </p:spTree>
  </p:cSld>
  <p:clrMapOvr>
    <a:masterClrMapping/>
  </p:clrMapOvr>
  <p:transition>
    <p:pull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668</Words>
  <Application>Microsoft Office PowerPoint</Application>
  <PresentationFormat>On-screen Show (4:3)</PresentationFormat>
  <Paragraphs>90</Paragraphs>
  <Slides>9</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 Shoemaker</dc:creator>
  <cp:lastModifiedBy>Anne Kohnke</cp:lastModifiedBy>
  <cp:revision>51</cp:revision>
  <dcterms:created xsi:type="dcterms:W3CDTF">2010-05-05T14:40:41Z</dcterms:created>
  <dcterms:modified xsi:type="dcterms:W3CDTF">2020-01-17T23:50:43Z</dcterms:modified>
</cp:coreProperties>
</file>